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7" r:id="rId4"/>
    <p:sldId id="264" r:id="rId5"/>
    <p:sldId id="265" r:id="rId6"/>
    <p:sldId id="266" r:id="rId7"/>
    <p:sldId id="259" r:id="rId8"/>
    <p:sldId id="260" r:id="rId9"/>
    <p:sldId id="268" r:id="rId10"/>
    <p:sldId id="276" r:id="rId11"/>
    <p:sldId id="275" r:id="rId12"/>
    <p:sldId id="269" r:id="rId13"/>
    <p:sldId id="273" r:id="rId14"/>
    <p:sldId id="271" r:id="rId15"/>
    <p:sldId id="274" r:id="rId16"/>
    <p:sldId id="277" r:id="rId17"/>
    <p:sldId id="278" r:id="rId18"/>
    <p:sldId id="267" r:id="rId19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BCFA"/>
    <a:srgbClr val="EC14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18" autoAdjust="0"/>
    <p:restoredTop sz="80420" autoAdjust="0"/>
  </p:normalViewPr>
  <p:slideViewPr>
    <p:cSldViewPr snapToGrid="0">
      <p:cViewPr varScale="1">
        <p:scale>
          <a:sx n="60" d="100"/>
          <a:sy n="60" d="100"/>
        </p:scale>
        <p:origin x="870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2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8"/>
    </p:cViewPr>
  </p:sorterViewPr>
  <p:notesViewPr>
    <p:cSldViewPr snapToGrid="0">
      <p:cViewPr varScale="1">
        <p:scale>
          <a:sx n="56" d="100"/>
          <a:sy n="56" d="100"/>
        </p:scale>
        <p:origin x="-2820" y="-8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33F8E-0618-4C90-9032-7014ED99632C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E23AA-0015-4089-BEC9-2089B0B6E7B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9098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083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954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100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672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220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571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628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424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B0F0"/>
              </a:solidFill>
              <a:highlight>
                <a:srgbClr val="0000FF"/>
              </a:highligh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71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743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890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893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480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E23AA-0015-4089-BEC9-2089B0B6E7B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484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9574608-484B-4DDB-8982-72E8AD821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93AB7E35-3ABC-43D4-AF3B-CD748DD52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689F20C-AA33-4DBB-8E81-9724CBF02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B03609D-6FAE-4EE3-8DD1-A6B412D80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005FF844-EA60-45EF-B070-7BC05641A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353928"/>
      </p:ext>
    </p:extLst>
  </p:cSld>
  <p:clrMapOvr>
    <a:masterClrMapping/>
  </p:clrMapOvr>
  <p:transition spd="med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FB922D5-FFD8-4B58-AF83-49F6A7EFF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726FDE39-6D96-40A8-894F-0CCB97E1F5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4A05379-CAEE-4B88-86CF-9102091CA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426F0C6-A3F3-4BCA-8C85-77E5A9FDD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D62FAED-8D80-468B-8097-B4B0362A8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657531"/>
      </p:ext>
    </p:extLst>
  </p:cSld>
  <p:clrMapOvr>
    <a:masterClrMapping/>
  </p:clrMapOvr>
  <p:transition spd="med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E7BC6A99-179F-4A2C-80DB-3F17571800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E9A4886E-58A6-403A-BD5E-744780815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94ABB85-466A-4DCD-8EC4-CB1729843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1A6ECFA-D416-4C89-A27C-B55F32EA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F41E728-BD5A-4AD8-9A5E-3314AD3AC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817733"/>
      </p:ext>
    </p:extLst>
  </p:cSld>
  <p:clrMapOvr>
    <a:masterClrMapping/>
  </p:clrMapOvr>
  <p:transition spd="med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B096F82-2857-4FEF-B1A0-1263BC3D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D6F91EE-1685-4FDB-87D9-9FB4E8C5E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DB53D0C-989F-464C-AA46-FB7704ECA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5A26DAD1-9E7E-4DDE-AD40-C1C230B22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D5DFAF9-5340-4A92-A87B-49732BD96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2076604"/>
      </p:ext>
    </p:extLst>
  </p:cSld>
  <p:clrMapOvr>
    <a:masterClrMapping/>
  </p:clrMapOvr>
  <p:transition spd="med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462EBAA-FC56-4ADE-A2BF-4E56C4541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4D6A0619-657B-442A-9E49-01CC5B195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FF1556F-0ED7-4DE3-B7A8-949DFF74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9C3B0048-AA87-43EB-8D3D-141673B3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CB5C0B8-7634-4AED-BC79-C9C1378B3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462521"/>
      </p:ext>
    </p:extLst>
  </p:cSld>
  <p:clrMapOvr>
    <a:masterClrMapping/>
  </p:clrMapOvr>
  <p:transition spd="med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9242B40-333F-4D7B-82FF-61231312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D9C62B2-19C7-4AB0-86AF-75C17A93E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4F86AC0C-86F7-4B6E-9D46-1661E473B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F39DF101-3C86-4DD1-83E8-F22B03D77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2CE488A-E2C2-4F39-AF83-17DBB44A4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2102B25-4EB6-4756-98C8-B25F2BFD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756870"/>
      </p:ext>
    </p:extLst>
  </p:cSld>
  <p:clrMapOvr>
    <a:masterClrMapping/>
  </p:clrMapOvr>
  <p:transition spd="med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668885-DE5F-47AB-B214-E923478C7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3CEC5F33-A679-4C08-B107-597025978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FC1AEFC-5547-4475-86B4-E98B9B108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F3F2FE46-81C7-4228-A85A-684658598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AD926F94-8A51-49F4-9FB9-B2A907710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80FAA0A9-652D-44D8-A994-8DD66C6D4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1E6E63EE-7A77-4703-940B-00611AEC7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857BD9A2-28FC-4813-A53D-D4495041E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77770"/>
      </p:ext>
    </p:extLst>
  </p:cSld>
  <p:clrMapOvr>
    <a:masterClrMapping/>
  </p:clrMapOvr>
  <p:transition spd="med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A0092A8-49CA-4CDC-9FFF-795F2FA17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40FE4B24-2C41-4055-AE87-D363C148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12F6F6AB-6D08-42BD-9D3B-213513CBD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ECF09987-A045-4A9E-8C41-698B95DF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795608"/>
      </p:ext>
    </p:extLst>
  </p:cSld>
  <p:clrMapOvr>
    <a:masterClrMapping/>
  </p:clrMapOvr>
  <p:transition spd="med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93AA6D1E-B3B3-4BB4-B3B7-0BDF9C64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1FC749AA-4C1F-493E-A7E3-7502B261D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F6A76A88-060D-415B-AE0F-A3EE8A00C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9843998"/>
      </p:ext>
    </p:extLst>
  </p:cSld>
  <p:clrMapOvr>
    <a:masterClrMapping/>
  </p:clrMapOvr>
  <p:transition spd="med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D4BEF6C-DC1B-4C75-AAE1-B737F774F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B6DA5BD7-3BF7-4170-BD8E-BEAA1C8A7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A345A09-3729-4892-A593-0C27E486C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7EC0437C-4274-4B4A-9A1A-FF3F45614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5129E24-832F-4372-BBB7-13ECBC25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FD2A206D-2DB1-48E6-969F-F185DA77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85031"/>
      </p:ext>
    </p:extLst>
  </p:cSld>
  <p:clrMapOvr>
    <a:masterClrMapping/>
  </p:clrMapOvr>
  <p:transition spd="med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9438262-6629-4AA2-BE4C-E89F29ACA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DAB636D9-9D3B-4EE8-AE68-6AED263F34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16AEA860-7479-46C2-B3E4-5C7E5648B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6E7D2053-FB10-49FE-B07E-6CFC2CA59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B7CBC06-3FD7-444A-A510-931D05A0E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160FA6A-A595-4DBF-83EE-C2C09AC68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938457"/>
      </p:ext>
    </p:extLst>
  </p:cSld>
  <p:clrMapOvr>
    <a:masterClrMapping/>
  </p:clrMapOvr>
  <p:transition spd="med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3E23F4B8-46A9-44D4-B364-EF817559D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9803FF08-FAAF-492D-A2FB-AD77C8F15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7F59516-9423-4832-BCBF-F4F6D41342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25990-9419-41B2-BF24-5C386083368E}" type="datetimeFigureOut">
              <a:rPr lang="it-IT" smtClean="0"/>
              <a:t>07/01/2021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B1BFDDB-96EE-4A7C-A4D9-E494D6699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1600C59-93D6-4DF0-92BB-FDF37957F9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3FE61-E93D-47DC-A6BD-2AD540B75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19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10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jpeg"/><Relationship Id="rId5" Type="http://schemas.openxmlformats.org/officeDocument/2006/relationships/image" Target="../media/image63.png"/><Relationship Id="rId15" Type="http://schemas.openxmlformats.org/officeDocument/2006/relationships/image" Target="../media/image73.jpe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3.jp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png"/><Relationship Id="rId5" Type="http://schemas.openxmlformats.org/officeDocument/2006/relationships/image" Target="../media/image85.jpe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g"/><Relationship Id="rId10" Type="http://schemas.openxmlformats.org/officeDocument/2006/relationships/image" Target="../media/image33.jpeg"/><Relationship Id="rId4" Type="http://schemas.openxmlformats.org/officeDocument/2006/relationships/image" Target="../media/image27.jp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g"/><Relationship Id="rId15" Type="http://schemas.openxmlformats.org/officeDocument/2006/relationships/image" Target="../media/image47.png"/><Relationship Id="rId10" Type="http://schemas.openxmlformats.org/officeDocument/2006/relationships/image" Target="../media/image42.jpeg"/><Relationship Id="rId4" Type="http://schemas.openxmlformats.org/officeDocument/2006/relationships/image" Target="../media/image36.jp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CE7C1EB-F2F5-4994-AD67-89E801D60E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730"/>
          <a:stretch/>
        </p:blipFill>
        <p:spPr>
          <a:xfrm>
            <a:off x="29118" y="-448286"/>
            <a:ext cx="12750780" cy="71500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5210BA3-A4FA-46B8-AB0B-812991503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09911" y="2048343"/>
            <a:ext cx="3834962" cy="3194331"/>
          </a:xfrm>
        </p:spPr>
        <p:txBody>
          <a:bodyPr>
            <a:normAutofit fontScale="90000"/>
          </a:bodyPr>
          <a:lstStyle/>
          <a:p>
            <a:endParaRPr lang="it-IT" sz="4000" dirty="0"/>
          </a:p>
          <a:p>
            <a:r>
              <a:rPr lang="it-IT" b="1" dirty="0">
                <a:solidFill>
                  <a:srgbClr val="00B050"/>
                </a:solidFill>
              </a:rPr>
              <a:t>ISTITUTO TECNICO</a:t>
            </a:r>
            <a:br>
              <a:rPr lang="it-IT" b="1" dirty="0">
                <a:solidFill>
                  <a:srgbClr val="00B050"/>
                </a:solidFill>
              </a:rPr>
            </a:br>
            <a:r>
              <a:rPr lang="it-IT" b="1" dirty="0">
                <a:solidFill>
                  <a:srgbClr val="00B050"/>
                </a:solidFill>
              </a:rPr>
              <a:t>per il </a:t>
            </a:r>
            <a:r>
              <a:rPr lang="it-IT" dirty="0">
                <a:solidFill>
                  <a:srgbClr val="00B050"/>
                </a:solidFill>
              </a:rPr>
              <a:t>TURI</a:t>
            </a:r>
            <a:r>
              <a:rPr lang="it-IT" b="1" dirty="0">
                <a:solidFill>
                  <a:srgbClr val="00B050"/>
                </a:solidFill>
              </a:rPr>
              <a:t>SMO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CC407C57-A3FD-4EB4-A64B-217CCE56E9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94600" y="5242674"/>
            <a:ext cx="4597400" cy="1170825"/>
          </a:xfrm>
        </p:spPr>
        <p:txBody>
          <a:bodyPr>
            <a:normAutofit fontScale="70000" lnSpcReduction="20000"/>
          </a:bodyPr>
          <a:lstStyle/>
          <a:p>
            <a:endParaRPr lang="it-IT" sz="2000" dirty="0"/>
          </a:p>
          <a:p>
            <a:r>
              <a:rPr lang="it-IT" sz="5100" b="1" dirty="0">
                <a:solidFill>
                  <a:srgbClr val="00B0F0"/>
                </a:solidFill>
              </a:rPr>
              <a:t>«LIVIA BOTTARDI» </a:t>
            </a:r>
          </a:p>
          <a:p>
            <a:r>
              <a:rPr lang="it-IT" sz="2900" b="1" dirty="0">
                <a:solidFill>
                  <a:srgbClr val="00B0F0"/>
                </a:solidFill>
              </a:rPr>
              <a:t>ROMA</a:t>
            </a:r>
          </a:p>
          <a:p>
            <a:endParaRPr lang="it-IT" sz="2900" b="1" dirty="0">
              <a:solidFill>
                <a:srgbClr val="00B0F0"/>
              </a:solidFill>
            </a:endParaRPr>
          </a:p>
          <a:p>
            <a:endParaRPr lang="it-IT" sz="2900" b="1" dirty="0">
              <a:solidFill>
                <a:srgbClr val="00B0F0"/>
              </a:solidFill>
            </a:endParaRPr>
          </a:p>
          <a:p>
            <a:endParaRPr lang="it-IT" b="1" dirty="0">
              <a:solidFill>
                <a:srgbClr val="00B0F0"/>
              </a:solidFill>
            </a:endParaRPr>
          </a:p>
          <a:p>
            <a:pPr algn="l"/>
            <a:endParaRPr lang="it-IT" b="1" dirty="0">
              <a:solidFill>
                <a:srgbClr val="00B0F0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1F1DE3B-3FE5-425D-ADE8-D36F3CE82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02" y="4629371"/>
            <a:ext cx="4385425" cy="190235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FE40141-3FA1-4472-9E99-6E8F3D043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26" y="4629371"/>
            <a:ext cx="1902355" cy="190235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6873281-27DB-49A0-B4E3-55717684A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5533" y="4249784"/>
            <a:ext cx="857250" cy="933450"/>
          </a:xfrm>
          <a:prstGeom prst="rect">
            <a:avLst/>
          </a:prstGeom>
        </p:spPr>
      </p:pic>
      <p:pic>
        <p:nvPicPr>
          <p:cNvPr id="7" name="Voxel Revolu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24076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F5E9A2AB-7BEA-4157-B573-E7DB329A8E0B}"/>
              </a:ext>
            </a:extLst>
          </p:cNvPr>
          <p:cNvSpPr txBox="1"/>
          <p:nvPr/>
        </p:nvSpPr>
        <p:spPr>
          <a:xfrm>
            <a:off x="3377866" y="709021"/>
            <a:ext cx="5372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ISOLE DIDATTICHE</a:t>
            </a:r>
            <a:endParaRPr lang="it-IT" sz="3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054DEDA-8609-46FE-A7C3-6F3BEDCD1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4" y="1793776"/>
            <a:ext cx="5930787" cy="44480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9FB3E31F-203E-4615-845D-D0140F89A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602" y="1793776"/>
            <a:ext cx="4980465" cy="45096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84A2E38E-EE58-413A-9AE5-4AECA1F10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7" y="0"/>
            <a:ext cx="2050557" cy="153791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DF1E04B5-BEA5-4DCD-A3D7-11764B7C4C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131" y="292969"/>
            <a:ext cx="1416509" cy="106238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6B7D4364-B092-44C3-A907-73CE401BDF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244" y="272725"/>
            <a:ext cx="1764332" cy="12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96081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9DB1E1AE-60E3-4150-98FA-C086C20CA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09" y="310637"/>
            <a:ext cx="3993152" cy="29535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250658B-45F7-47A4-868F-4747256B7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030" y="136599"/>
            <a:ext cx="5679310" cy="338054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C32F5AE-4098-46CA-AF6A-034A9F95D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98" y="4218347"/>
            <a:ext cx="3524250" cy="2247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DD5E88E-5DB7-4761-9962-55A795ECF0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3741" y="4218347"/>
            <a:ext cx="3602231" cy="240834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C28619B2-5544-4EDA-8C3D-0DA9935BE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947" y="4554748"/>
            <a:ext cx="3525726" cy="95752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C40F380D-FD2B-42C4-B95B-6403D17E5A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668" y="5618214"/>
            <a:ext cx="1417746" cy="106330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F87874D1-9CC2-47B6-986C-FBE56146F7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397" y="2702441"/>
            <a:ext cx="1659015" cy="124426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F9BA0094-7212-4F97-8033-1CAEE488B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53" y="2392680"/>
            <a:ext cx="1161962" cy="87147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012DF651-BF4B-4FE3-B90A-EAB4AC2101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9816" y="1716796"/>
            <a:ext cx="1499987" cy="87970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BDE04478-2429-4778-A688-C0BC56ECB0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740753" y="2848287"/>
            <a:ext cx="1380038" cy="1374011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2AFBF479-CD07-4153-9FBB-3FB137C33615}"/>
              </a:ext>
            </a:extLst>
          </p:cNvPr>
          <p:cNvSpPr txBox="1"/>
          <p:nvPr/>
        </p:nvSpPr>
        <p:spPr>
          <a:xfrm>
            <a:off x="6515490" y="3676430"/>
            <a:ext cx="1595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COMICS</a:t>
            </a:r>
          </a:p>
        </p:txBody>
      </p:sp>
      <p:pic>
        <p:nvPicPr>
          <p:cNvPr id="1026" name="Picture 2" descr="Progetti: Free Software, Free Society - Laboratorio GNU/Linux">
            <a:extLst>
              <a:ext uri="{FF2B5EF4-FFF2-40B4-BE49-F238E27FC236}">
                <a16:creationId xmlns:a16="http://schemas.microsoft.com/office/drawing/2014/main" xmlns="" id="{55ED9B97-EE86-4AC8-BD85-096042779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37" y="3071965"/>
            <a:ext cx="1733070" cy="119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mune di Partanna">
            <a:extLst>
              <a:ext uri="{FF2B5EF4-FFF2-40B4-BE49-F238E27FC236}">
                <a16:creationId xmlns:a16="http://schemas.microsoft.com/office/drawing/2014/main" xmlns="" id="{AA8164B8-4126-443A-B6F6-4BA4C6D8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097" y="3332538"/>
            <a:ext cx="1654868" cy="78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icrosoft bene nel Q1 sempre grazie a cloud e Surface - Data Manager Online">
            <a:extLst>
              <a:ext uri="{FF2B5EF4-FFF2-40B4-BE49-F238E27FC236}">
                <a16:creationId xmlns:a16="http://schemas.microsoft.com/office/drawing/2014/main" xmlns="" id="{2DEEFD33-F1D4-4716-9A7D-57FCD021D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720" y="3442933"/>
            <a:ext cx="15525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134482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25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75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842" y="339213"/>
            <a:ext cx="11207481" cy="1325563"/>
          </a:xfrm>
          <a:solidFill>
            <a:srgbClr val="FFC000"/>
          </a:solidFill>
        </p:spPr>
        <p:txBody>
          <a:bodyPr/>
          <a:lstStyle/>
          <a:p>
            <a:r>
              <a:rPr lang="it-IT" b="1" dirty="0"/>
              <a:t>CHI SI DIPLOMA PRESSO L’I.T.T.»L.BOTTARDI»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842" y="1825625"/>
            <a:ext cx="11188660" cy="4351338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Tx/>
              <a:buChar char="-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 competenze specifiche nel comparto delle imprese del settore </a:t>
            </a:r>
          </a:p>
          <a:p>
            <a:pPr algn="just">
              <a:lnSpc>
                <a:spcPct val="100000"/>
              </a:lnSpc>
              <a:buFontTx/>
              <a:buChar char="-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 competenze generali nel campo dei macro fenomeni economici nazionali ed internazionali, della normativa   civilistica e fiscale, dei sistemi aziendali, anche con riferimento alla previsione, organizzazione, conduzione e controllo della gestione, agli strumenti del marketing, Interviene nella valorizzazione integrata e sostenibile del patrimonio culturale, artistico, e tecnologico dell’impresa  inserita  anche nel contesto internazionale</a:t>
            </a:r>
            <a:r>
              <a:rPr lang="it-IT" dirty="0">
                <a:solidFill>
                  <a:srgbClr val="00000A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A00934B3-F4A3-4C1B-8644-6D44991B6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530" y="777059"/>
            <a:ext cx="1311470" cy="144737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052A135-F359-4651-96EE-9B0AAC5A32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2" y="1300586"/>
            <a:ext cx="806890" cy="6051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D42B1CAF-9759-47A5-B202-03ECBC8402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3" y="5930922"/>
            <a:ext cx="1108940" cy="8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89193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3920" y="344255"/>
            <a:ext cx="10515600" cy="1325563"/>
          </a:xfrm>
          <a:solidFill>
            <a:srgbClr val="0EBCFA"/>
          </a:solidFill>
        </p:spPr>
        <p:txBody>
          <a:bodyPr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PERCORSI</a:t>
            </a:r>
            <a:r>
              <a:rPr lang="it-IT" b="1" dirty="0"/>
              <a:t> </a:t>
            </a:r>
            <a:r>
              <a:rPr lang="it-IT" b="1" dirty="0">
                <a:solidFill>
                  <a:schemeClr val="bg1"/>
                </a:solidFill>
              </a:rPr>
              <a:t>UNIVERSITARI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83920" y="1705980"/>
            <a:ext cx="10751032" cy="4807765"/>
          </a:xfrm>
          <a:solidFill>
            <a:srgbClr val="FFFF00"/>
          </a:solidFill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§"/>
            </a:pPr>
            <a:endParaRPr lang="it-IT" b="1" dirty="0"/>
          </a:p>
          <a:p>
            <a:pPr>
              <a:buFont typeface="Wingdings" pitchFamily="2" charset="2"/>
              <a:buChar char="§"/>
            </a:pPr>
            <a:r>
              <a:rPr lang="it-IT" b="1" dirty="0"/>
              <a:t>SCIENZA DEL TURISMO</a:t>
            </a:r>
            <a:endParaRPr lang="it-IT" dirty="0"/>
          </a:p>
          <a:p>
            <a:pPr>
              <a:buFont typeface="Wingdings" pitchFamily="2" charset="2"/>
              <a:buChar char="§"/>
            </a:pPr>
            <a:r>
              <a:rPr lang="it-IT" b="1" dirty="0"/>
              <a:t>FACOLTA’ DI LINGUE </a:t>
            </a:r>
          </a:p>
          <a:p>
            <a:pPr>
              <a:buFont typeface="Wingdings" pitchFamily="2" charset="2"/>
              <a:buChar char="§"/>
            </a:pPr>
            <a:r>
              <a:rPr lang="it-IT" b="1" dirty="0"/>
              <a:t>FACOLTA’ UMANISTICHE</a:t>
            </a:r>
          </a:p>
          <a:p>
            <a:pPr>
              <a:buFont typeface="Wingdings" pitchFamily="2" charset="2"/>
              <a:buChar char="§"/>
            </a:pPr>
            <a:r>
              <a:rPr lang="it-IT" b="1" dirty="0"/>
              <a:t>SCIENZA DELLA COMUNICAZIONE</a:t>
            </a:r>
          </a:p>
          <a:p>
            <a:pPr>
              <a:buFont typeface="Wingdings" pitchFamily="2" charset="2"/>
              <a:buChar char="§"/>
            </a:pPr>
            <a:r>
              <a:rPr lang="it-IT" b="1" dirty="0"/>
              <a:t>GIURISPRUDENZA</a:t>
            </a:r>
          </a:p>
          <a:p>
            <a:pPr>
              <a:buFont typeface="Wingdings" pitchFamily="2" charset="2"/>
              <a:buChar char="§"/>
            </a:pPr>
            <a:r>
              <a:rPr lang="it-IT" b="1" dirty="0"/>
              <a:t>SCIENZE POLITICHE</a:t>
            </a:r>
          </a:p>
          <a:p>
            <a:pPr>
              <a:buFont typeface="Wingdings" pitchFamily="2" charset="2"/>
              <a:buChar char="§"/>
            </a:pPr>
            <a:r>
              <a:rPr lang="it-IT" b="1" dirty="0"/>
              <a:t>ECONOMIA E COMMERCIO</a:t>
            </a:r>
          </a:p>
          <a:p>
            <a:pPr>
              <a:buFont typeface="Wingdings" pitchFamily="2" charset="2"/>
              <a:buChar char="§"/>
            </a:pPr>
            <a:r>
              <a:rPr lang="it-IT" b="1" dirty="0"/>
              <a:t>FACOLTA’ SCIENTIFICHE (STEM: Scientifiche Tecnologiche Matematiche)</a:t>
            </a:r>
          </a:p>
          <a:p>
            <a:pPr>
              <a:buFont typeface="Wingdings" pitchFamily="2" charset="2"/>
              <a:buChar char="§"/>
            </a:pPr>
            <a:r>
              <a:rPr lang="it-IT" b="1" dirty="0"/>
              <a:t>SCIENZE INFERMIERISTICHE</a:t>
            </a:r>
          </a:p>
          <a:p>
            <a:pPr>
              <a:buFont typeface="Wingdings" pitchFamily="2" charset="2"/>
              <a:buChar char="§"/>
            </a:pPr>
            <a:r>
              <a:rPr lang="it-IT" b="1" dirty="0"/>
              <a:t>ISTITUTI TECNICI SUPERIORI (ITS)</a:t>
            </a:r>
          </a:p>
          <a:p>
            <a:pPr>
              <a:buFont typeface="Wingdings" pitchFamily="2" charset="2"/>
              <a:buChar char="§"/>
            </a:pPr>
            <a:r>
              <a:rPr lang="it-IT" b="1" dirty="0"/>
              <a:t>ISTRUZIONE E FORMAZIONE TECNICO SUPERIORE (IFTS)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r>
              <a:rPr lang="it-IT" i="1" u="sng" dirty="0"/>
              <a:t>GRAZIE AD UNA DIDATTICA PER COMPETENZE E ALL’ACQUISIZIONE DI SOFT SKILLS (COMPETENZE TRASVERSALI).</a:t>
            </a:r>
          </a:p>
          <a:p>
            <a:pPr marL="0" indent="0">
              <a:buNone/>
            </a:pPr>
            <a:r>
              <a:rPr lang="it-IT" dirty="0"/>
              <a:t> </a:t>
            </a:r>
          </a:p>
        </p:txBody>
      </p:sp>
      <p:pic>
        <p:nvPicPr>
          <p:cNvPr id="3074" name="Picture 2" descr="El Castillo” di Jorge Méndez Blake, tra letteratura e arte visiva –  Progetto Medea">
            <a:extLst>
              <a:ext uri="{FF2B5EF4-FFF2-40B4-BE49-F238E27FC236}">
                <a16:creationId xmlns:a16="http://schemas.microsoft.com/office/drawing/2014/main" xmlns="" id="{8A7EADDF-C6DC-4620-B746-F084CF95F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87" y="380417"/>
            <a:ext cx="1817493" cy="121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B8A9948-BA87-457F-89C6-71E6486DE3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3448" y="344255"/>
            <a:ext cx="1670984" cy="125323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800400C7-DC41-4245-AEA9-0E32CE3B6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204" y="5012079"/>
            <a:ext cx="867104" cy="650328"/>
          </a:xfrm>
          <a:prstGeom prst="rect">
            <a:avLst/>
          </a:prstGeom>
        </p:spPr>
      </p:pic>
      <p:pic>
        <p:nvPicPr>
          <p:cNvPr id="8" name="Picture 2" descr="Risultati immagini per disegno laurea | Cappello laurea, Laurea, Idee di  laurea">
            <a:extLst>
              <a:ext uri="{FF2B5EF4-FFF2-40B4-BE49-F238E27FC236}">
                <a16:creationId xmlns:a16="http://schemas.microsoft.com/office/drawing/2014/main" xmlns="" id="{47C04EF1-866D-4406-B603-ECC7E1784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35" y="2414296"/>
            <a:ext cx="1514475" cy="142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614106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14\Desktop\ORIENTAMENTO\IMMAGINI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31" y="318454"/>
            <a:ext cx="249174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14\Desktop\ORIENTAMENTO\IMMAGINI\download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518" y="2845006"/>
            <a:ext cx="2494853" cy="186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14\Desktop\ORIENTAMENTO\IMMAGINI\hostess-magz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34" y="1715416"/>
            <a:ext cx="3511727" cy="229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c14\Desktop\ORIENTAMENTO\IMMAGINI\images (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341" y="305311"/>
            <a:ext cx="2914650" cy="217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c14\Desktop\ORIENTAMENTO\IMMAGINI\images (9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899" y="5074113"/>
            <a:ext cx="2134092" cy="161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Pc14\Desktop\ORIENTAMENTO\IMMAGINI\download (4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074114"/>
            <a:ext cx="3309773" cy="171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Pc14\Desktop\ORIENTAMENTO\IMMAGINI\download (6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16" y="4804445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Pc14\Desktop\ORIENTAMENTO\IMMAGINI\download (3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217" y="198120"/>
            <a:ext cx="3596075" cy="124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6C03ECA-FC87-47B5-9E57-89FBEB13E8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739" y="2146334"/>
            <a:ext cx="4562533" cy="14668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169EE1CF-EC9F-46AB-82D9-67D1D5083D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131" y="3382640"/>
            <a:ext cx="3586336" cy="171520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13828F8A-B4E4-46D4-9940-367D32332F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8977" y="3295027"/>
            <a:ext cx="1562925" cy="587826"/>
          </a:xfrm>
          <a:prstGeom prst="rect">
            <a:avLst/>
          </a:prstGeom>
        </p:spPr>
      </p:pic>
      <p:pic>
        <p:nvPicPr>
          <p:cNvPr id="20" name="Picture 6" descr="C:\Users\Pc14\Desktop\ORIENTAMENTO\IMMAGINI\images.jpg">
            <a:extLst>
              <a:ext uri="{FF2B5EF4-FFF2-40B4-BE49-F238E27FC236}">
                <a16:creationId xmlns:a16="http://schemas.microsoft.com/office/drawing/2014/main" xmlns="" id="{E5EE630E-1812-4627-BFAE-B69208627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773" y="245893"/>
            <a:ext cx="1497343" cy="112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426605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7" y="0"/>
            <a:ext cx="12261900" cy="6836938"/>
          </a:xfrm>
          <a:prstGeom prst="rect">
            <a:avLst/>
          </a:prstGeom>
        </p:spPr>
      </p:pic>
      <p:pic>
        <p:nvPicPr>
          <p:cNvPr id="3075" name="Picture 3" descr="C:\Users\Pc14\Desktop\ORIENTAMENTO\IMMAGINI\download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1" y="1486537"/>
            <a:ext cx="5836920" cy="388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c14\Desktop\ORIENTAMENTO\IMMAGINI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78" y="1486537"/>
            <a:ext cx="5062244" cy="41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26891583-DAFD-4A95-97B6-0A386C73E3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143313"/>
            <a:ext cx="2033420" cy="15250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680EBC49-6C7E-46E3-97CC-9F3F5358B7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" y="149613"/>
            <a:ext cx="2025021" cy="15187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545EA5E5-4838-4EEA-93A8-B231BA5418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7700" y="5370742"/>
            <a:ext cx="1954927" cy="146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48316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5B00122-2192-4FF2-AE01-D3E5D2CD0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09"/>
            <a:ext cx="12192000" cy="68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279827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C4EA48A-029E-4F89-96DC-701387B42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551787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" y="115864"/>
            <a:ext cx="7281151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82" y="3431071"/>
            <a:ext cx="2747690" cy="418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63" y="3431071"/>
            <a:ext cx="3228975" cy="304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586" y="2582178"/>
            <a:ext cx="3700438" cy="389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49766"/>
            <a:ext cx="3652864" cy="201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5D81DD27-9E81-4550-9AEB-20EE8A62D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7084" y="154422"/>
            <a:ext cx="2645458" cy="19840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3C2F4035-2F2F-42C7-94E5-78E2A3ED20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1" y="5888098"/>
            <a:ext cx="1180902" cy="88567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822353" y="6434182"/>
            <a:ext cx="565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solidFill>
                  <a:schemeClr val="accent2">
                    <a:lumMod val="75000"/>
                  </a:schemeClr>
                </a:solidFill>
              </a:rPr>
              <a:t>Free Music - Kevin </a:t>
            </a:r>
            <a:r>
              <a:rPr lang="it-IT" b="1" i="1" dirty="0" err="1" smtClean="0">
                <a:solidFill>
                  <a:schemeClr val="accent2">
                    <a:lumMod val="75000"/>
                  </a:schemeClr>
                </a:solidFill>
              </a:rPr>
              <a:t>MacLeod</a:t>
            </a:r>
            <a:r>
              <a:rPr lang="it-IT" b="1" i="1" dirty="0" smtClean="0">
                <a:solidFill>
                  <a:schemeClr val="accent2">
                    <a:lumMod val="75000"/>
                  </a:schemeClr>
                </a:solidFill>
              </a:rPr>
              <a:t> – </a:t>
            </a:r>
            <a:r>
              <a:rPr lang="it-IT" b="1" i="1" dirty="0" err="1" smtClean="0">
                <a:solidFill>
                  <a:schemeClr val="accent2">
                    <a:lumMod val="75000"/>
                  </a:schemeClr>
                </a:solidFill>
              </a:rPr>
              <a:t>Voxel</a:t>
            </a:r>
            <a:r>
              <a:rPr lang="it-IT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accent2">
                    <a:lumMod val="75000"/>
                  </a:schemeClr>
                </a:solidFill>
              </a:rPr>
              <a:t>Revolution</a:t>
            </a:r>
            <a:endParaRPr lang="it-IT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408087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5814BFD-31D5-4F48-8CD4-EED5EB595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347" y="1"/>
            <a:ext cx="7956885" cy="791570"/>
          </a:xfrm>
        </p:spPr>
        <p:txBody>
          <a:bodyPr/>
          <a:lstStyle/>
          <a:p>
            <a:pPr algn="ctr"/>
            <a:r>
              <a:rPr lang="it-IT" b="1" dirty="0">
                <a:solidFill>
                  <a:srgbClr val="0EBCFA"/>
                </a:solidFill>
              </a:rPr>
              <a:t>COLLEGAMENTI E TRASPORTI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C25E0D3-5553-4430-B699-91571B17B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939"/>
            <a:ext cx="10515600" cy="50240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b="1" i="1" u="sng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12C1BC8C-0CA5-4A20-8BB8-0ADC6D970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58" y="908023"/>
            <a:ext cx="6224021" cy="594997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72AA0210-17D8-43FA-9C9E-51D7B50B9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066" y="908023"/>
            <a:ext cx="4914496" cy="584761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53E0FC8-F331-49B9-B160-D4A9F12D0A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8374" y="58227"/>
            <a:ext cx="1055426" cy="7915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610BEBE-FDDC-4B12-A6B5-9C1470832C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5" y="58228"/>
            <a:ext cx="1055427" cy="7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68233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33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1308328-6C2C-4859-861D-3AD7310FF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1"/>
            <a:ext cx="12192000" cy="758791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rgbClr val="00B0F0"/>
                </a:solidFill>
                <a:effectLst>
                  <a:outerShdw blurRad="50800" dist="50800" dir="5400000" algn="ctr" rotWithShape="0">
                    <a:srgbClr val="00B0F0"/>
                  </a:outerShdw>
                </a:effectLst>
              </a:rPr>
              <a:t>INDIRIZZI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558E7943-2950-4030-ACED-5DC8EF34E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0232"/>
            <a:ext cx="12192000" cy="6007768"/>
          </a:xfrm>
          <a:solidFill>
            <a:srgbClr val="FFC000"/>
          </a:solidFill>
        </p:spPr>
        <p:txBody>
          <a:bodyPr>
            <a:normAutofit fontScale="77500" lnSpcReduction="20000"/>
          </a:bodyPr>
          <a:lstStyle/>
          <a:p>
            <a:r>
              <a:rPr lang="it-IT" sz="3300" u="sng" dirty="0">
                <a:solidFill>
                  <a:srgbClr val="7030A0"/>
                </a:solidFill>
              </a:rPr>
              <a:t>TURISTICO</a:t>
            </a:r>
            <a:endParaRPr lang="it-IT" sz="3300" b="1" u="sng" dirty="0">
              <a:solidFill>
                <a:srgbClr val="7030A0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it-IT" b="1" dirty="0">
                <a:solidFill>
                  <a:srgbClr val="0070C0"/>
                </a:solidFill>
              </a:rPr>
              <a:t>DISCIPLINE CURRICOLARI</a:t>
            </a:r>
            <a:r>
              <a:rPr lang="it-IT" dirty="0"/>
              <a:t>: ITALIANO/STORIA, LINGUA INGLESE, MATEMATICA, DIRITTO/ECONOMIA, SCIENZE, SCIENZE MOTORIE, RELIGIONE</a:t>
            </a:r>
          </a:p>
          <a:p>
            <a:pPr algn="just">
              <a:lnSpc>
                <a:spcPct val="120000"/>
              </a:lnSpc>
            </a:pPr>
            <a:r>
              <a:rPr lang="it-IT" b="1" dirty="0">
                <a:solidFill>
                  <a:srgbClr val="C00000"/>
                </a:solidFill>
              </a:rPr>
              <a:t>DISCIPLINE PROFESSIONALIZZANTI</a:t>
            </a:r>
            <a:r>
              <a:rPr lang="it-IT" dirty="0"/>
              <a:t>: FISICA, CHIMICA, GEOGRAFIA, INFORMATICA, ECONOMIA AZIENDALE, DISCIPLINE TURISTICHE E AZIENDALI,  SECONDA LINGUA STRANIERA (FRANCESE, SPAGNOLO, TEDESCO), TERZA LINGUA STRANIERA (FRANCESE, SPAGNOLO, TEDESCO), GEOGRAFIA TURISTICA, DIRITTO E LEGISLAZIONE TURISTICA, ARTE E TERRITORIO.</a:t>
            </a:r>
          </a:p>
          <a:p>
            <a:pPr algn="just">
              <a:lnSpc>
                <a:spcPct val="120000"/>
              </a:lnSpc>
            </a:pPr>
            <a:endParaRPr lang="it-IT" dirty="0"/>
          </a:p>
          <a:p>
            <a:pPr>
              <a:lnSpc>
                <a:spcPct val="120000"/>
              </a:lnSpc>
            </a:pPr>
            <a:r>
              <a:rPr lang="it-IT" sz="3300" b="1" u="sng" dirty="0">
                <a:solidFill>
                  <a:srgbClr val="7030A0"/>
                </a:solidFill>
              </a:rPr>
              <a:t>AMMINISTRAZIONE FINANZA E MARKETING</a:t>
            </a:r>
          </a:p>
          <a:p>
            <a:pPr>
              <a:lnSpc>
                <a:spcPct val="120000"/>
              </a:lnSpc>
            </a:pPr>
            <a:r>
              <a:rPr lang="it-IT" b="1" dirty="0">
                <a:solidFill>
                  <a:srgbClr val="0070C0"/>
                </a:solidFill>
              </a:rPr>
              <a:t>DISCIPLINE CURRICOLARI: </a:t>
            </a:r>
            <a:r>
              <a:rPr lang="it-IT" i="1" dirty="0"/>
              <a:t>LE STESSE DEL’INDIRIZZO TURISTICO</a:t>
            </a:r>
            <a:endParaRPr lang="it-IT" b="1" dirty="0">
              <a:solidFill>
                <a:srgbClr val="7030A0"/>
              </a:solidFill>
            </a:endParaRPr>
          </a:p>
          <a:p>
            <a:pPr>
              <a:lnSpc>
                <a:spcPct val="120000"/>
              </a:lnSpc>
            </a:pPr>
            <a:r>
              <a:rPr lang="it-IT" b="1" dirty="0">
                <a:solidFill>
                  <a:srgbClr val="C00000"/>
                </a:solidFill>
              </a:rPr>
              <a:t>DISCIPLINE PROFESSIONALIZZANTI</a:t>
            </a:r>
            <a:r>
              <a:rPr lang="it-IT" dirty="0"/>
              <a:t>: SECONDA LINGUA STRANIERA, TERZA LINGUA STRANIERA (</a:t>
            </a: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CINESE, ARABO, RUSSO</a:t>
            </a:r>
            <a:r>
              <a:rPr lang="it-IT" dirty="0"/>
              <a:t>), ECONOMIA AZIENDALE E GEOPOLITICA, RELAZIONI INTERNAZIONALI (FENOMENI POLITIC), TECNOLOLOGIE DELLA COMUNICAZIONE( EDUCAZIONE AI MEDIA E AI SOCIAL MEDIA, PSICOLOGIA INDIVIDUALE/ SOCIALE/ CULTURALE, LA COMUNICAZIONE NELL’ARTE/PUBBLICA AMMINISTRAZIONE/MARKETING, IL FENOMENO DEI SOCIAL INFLUENCER/YOUTUBER)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FFE044C-BCB4-48D3-8739-0883F4FA51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4737" y="3408303"/>
            <a:ext cx="1568525" cy="117639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E62E30EA-2D34-4DB6-8DF6-F85F112236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0021470" y="3476508"/>
            <a:ext cx="1568526" cy="103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9629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6018F62-D65A-4F3D-954F-516DE3B91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231" y="-65175"/>
            <a:ext cx="1809973" cy="135748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B6D073D3-F517-466B-9746-C8123BFBF9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9" y="30436"/>
            <a:ext cx="1198880" cy="8991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2AF30015-0080-4F71-9412-7A4E737442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59" y="5910713"/>
            <a:ext cx="1082041" cy="771945"/>
          </a:xfrm>
          <a:prstGeom prst="rect">
            <a:avLst/>
          </a:prstGeom>
        </p:spPr>
      </p:pic>
      <p:pic>
        <p:nvPicPr>
          <p:cNvPr id="3074" name="Picture 2" descr="L'istituto | Istituto G. B. Ferrigno - V. Accardi">
            <a:extLst>
              <a:ext uri="{FF2B5EF4-FFF2-40B4-BE49-F238E27FC236}">
                <a16:creationId xmlns:a16="http://schemas.microsoft.com/office/drawing/2014/main" xmlns="" id="{CDF1E080-4965-4378-A38F-C4B167A5F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39" y="-30436"/>
            <a:ext cx="86581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D1F4EBF0-5958-4BD7-AE9D-046D89CEA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79" y="-13568"/>
            <a:ext cx="3970460" cy="628424"/>
          </a:xfrm>
          <a:prstGeom prst="rect">
            <a:avLst/>
          </a:prstGeom>
        </p:spPr>
      </p:pic>
      <p:pic>
        <p:nvPicPr>
          <p:cNvPr id="3076" name="Picture 4" descr="Cattedrale di Nuestra Señora de la Asunción a Santander a Santander: 11  opinioni e 95 foto">
            <a:extLst>
              <a:ext uri="{FF2B5EF4-FFF2-40B4-BE49-F238E27FC236}">
                <a16:creationId xmlns:a16="http://schemas.microsoft.com/office/drawing/2014/main" xmlns="" id="{5C1E2F45-0CF0-461B-ACFE-F22101C4C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231" y="5597225"/>
            <a:ext cx="1809974" cy="119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00985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A786D0BA-A9E9-4BBE-ADF6-F7495DD4B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98" y="5773112"/>
            <a:ext cx="1234440" cy="92583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C251DAAA-0FED-4F1B-BA0E-F7C26F8A7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97" y="1405759"/>
            <a:ext cx="1269907" cy="952430"/>
          </a:xfrm>
          <a:prstGeom prst="rect">
            <a:avLst/>
          </a:prstGeom>
        </p:spPr>
      </p:pic>
      <p:pic>
        <p:nvPicPr>
          <p:cNvPr id="1028" name="Picture 4" descr="ISTITUTO TECNICO COMMERCIALE STATALE “MARIA LAZZARI” - ppt scaricare">
            <a:extLst>
              <a:ext uri="{FF2B5EF4-FFF2-40B4-BE49-F238E27FC236}">
                <a16:creationId xmlns:a16="http://schemas.microsoft.com/office/drawing/2014/main" xmlns="" id="{DDF101A4-9450-4616-8954-07DA166B0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6" y="0"/>
            <a:ext cx="10648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0031114D-F138-40C0-BE8E-EE9B5F4808F9}"/>
              </a:ext>
            </a:extLst>
          </p:cNvPr>
          <p:cNvSpPr txBox="1"/>
          <p:nvPr/>
        </p:nvSpPr>
        <p:spPr>
          <a:xfrm>
            <a:off x="693682" y="3844954"/>
            <a:ext cx="2586281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CINESE-RUSSO-ARABO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66714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4836" y="365125"/>
            <a:ext cx="9137122" cy="1325563"/>
          </a:xfrm>
        </p:spPr>
        <p:txBody>
          <a:bodyPr/>
          <a:lstStyle/>
          <a:p>
            <a:pPr algn="ctr"/>
            <a:r>
              <a:rPr lang="it-IT" b="1" u="sng" dirty="0"/>
              <a:t>DUE </a:t>
            </a:r>
            <a:r>
              <a:rPr lang="it-IT" b="1" u="sng" dirty="0">
                <a:solidFill>
                  <a:srgbClr val="0070C0"/>
                </a:solidFill>
              </a:rPr>
              <a:t>POLM</a:t>
            </a:r>
            <a:r>
              <a:rPr lang="it-IT" b="1" u="sng" dirty="0">
                <a:solidFill>
                  <a:srgbClr val="FF0000"/>
                </a:solidFill>
              </a:rPr>
              <a:t>ONI</a:t>
            </a:r>
            <a:r>
              <a:rPr lang="it-IT" b="1" u="sng" dirty="0"/>
              <a:t> NELLO </a:t>
            </a:r>
            <a:r>
              <a:rPr lang="it-IT" b="1" u="sng" dirty="0">
                <a:solidFill>
                  <a:srgbClr val="0070C0"/>
                </a:solidFill>
              </a:rPr>
              <a:t>STESSO</a:t>
            </a:r>
            <a:r>
              <a:rPr lang="it-IT" b="1" u="sng" dirty="0"/>
              <a:t> </a:t>
            </a:r>
            <a:r>
              <a:rPr lang="it-IT" b="1" u="sng" dirty="0">
                <a:solidFill>
                  <a:srgbClr val="FF0000"/>
                </a:solidFill>
              </a:rPr>
              <a:t>CORPO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6767369F-56B5-4DDE-943E-538C12136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990" y="184245"/>
            <a:ext cx="1045779" cy="130380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EFEEAF5A-FAFC-4497-BC79-F62C4F0A6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6636" y="350779"/>
            <a:ext cx="1238200" cy="928650"/>
          </a:xfrm>
          <a:prstGeom prst="rect">
            <a:avLst/>
          </a:prstGeom>
        </p:spPr>
      </p:pic>
      <p:pic>
        <p:nvPicPr>
          <p:cNvPr id="1028" name="Picture 4" descr="ISTITUTO DI ISTRUZIONE SUPERIORE ASIAGO - ppt scaricare">
            <a:extLst>
              <a:ext uri="{FF2B5EF4-FFF2-40B4-BE49-F238E27FC236}">
                <a16:creationId xmlns:a16="http://schemas.microsoft.com/office/drawing/2014/main" xmlns="" id="{EA2ED88B-1A6F-4383-8E67-404BB9E5411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03" y="1390278"/>
            <a:ext cx="6624087" cy="546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STITUTO TECNICO COMMERCIALE STATALE “MARIA LAZZARI” - ppt scaricare">
            <a:extLst>
              <a:ext uri="{FF2B5EF4-FFF2-40B4-BE49-F238E27FC236}">
                <a16:creationId xmlns:a16="http://schemas.microsoft.com/office/drawing/2014/main" xmlns="" id="{C565AB79-A68C-46BE-B85A-F85BE17182D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77" y="1598902"/>
            <a:ext cx="5460124" cy="525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754D4B4C-1D2C-4B10-9912-F0400DD29596}"/>
              </a:ext>
            </a:extLst>
          </p:cNvPr>
          <p:cNvSpPr txBox="1"/>
          <p:nvPr/>
        </p:nvSpPr>
        <p:spPr>
          <a:xfrm>
            <a:off x="6999890" y="4124139"/>
            <a:ext cx="993227" cy="1477328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TERZA LINGUA</a:t>
            </a:r>
          </a:p>
          <a:p>
            <a:r>
              <a:rPr lang="it-IT" dirty="0">
                <a:solidFill>
                  <a:schemeClr val="bg1"/>
                </a:solidFill>
              </a:rPr>
              <a:t>CINESE</a:t>
            </a:r>
          </a:p>
          <a:p>
            <a:r>
              <a:rPr lang="it-IT" dirty="0">
                <a:solidFill>
                  <a:schemeClr val="bg1"/>
                </a:solidFill>
              </a:rPr>
              <a:t>RUSSO</a:t>
            </a:r>
          </a:p>
          <a:p>
            <a:r>
              <a:rPr lang="it-IT" dirty="0">
                <a:solidFill>
                  <a:schemeClr val="bg1"/>
                </a:solidFill>
              </a:rPr>
              <a:t>ARABO</a:t>
            </a:r>
          </a:p>
        </p:txBody>
      </p:sp>
    </p:spTree>
    <p:extLst>
      <p:ext uri="{BB962C8B-B14F-4D97-AF65-F5344CB8AC3E}">
        <p14:creationId xmlns:p14="http://schemas.microsoft.com/office/powerpoint/2010/main" val="4182894488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2F62369-3DAB-4FCC-A51A-A9A527DA3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66" y="-14512"/>
            <a:ext cx="8467328" cy="1112622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 </a:t>
            </a:r>
            <a:br>
              <a:rPr lang="it-IT" b="1" dirty="0"/>
            </a:br>
            <a:r>
              <a:rPr lang="it-IT" b="1" dirty="0"/>
              <a:t/>
            </a:r>
            <a:br>
              <a:rPr lang="it-IT" b="1" dirty="0"/>
            </a:br>
            <a:r>
              <a:rPr lang="it-IT" b="1" dirty="0"/>
              <a:t>OFFERTA FORMATIVA PER LO</a:t>
            </a:r>
            <a:br>
              <a:rPr lang="it-IT" b="1" dirty="0"/>
            </a:br>
            <a:r>
              <a:rPr lang="it-IT" b="1" dirty="0"/>
              <a:t>SVILUPPO COMPETENZE</a:t>
            </a:r>
            <a:br>
              <a:rPr lang="it-IT" b="1" dirty="0"/>
            </a:br>
            <a:r>
              <a:rPr lang="it-IT" b="1" dirty="0"/>
              <a:t/>
            </a:r>
            <a:br>
              <a:rPr lang="it-IT" b="1" dirty="0"/>
            </a:br>
            <a:endParaRPr lang="it-IT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DBC61E2A-67B0-465A-9C6F-4C87E23CA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37238" y="983074"/>
            <a:ext cx="12469385" cy="6567935"/>
          </a:xfrm>
          <a:solidFill>
            <a:srgbClr val="92D050"/>
          </a:solidFill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it-IT" dirty="0"/>
          </a:p>
          <a:p>
            <a:endParaRPr lang="it-IT" sz="7400" b="1" dirty="0">
              <a:solidFill>
                <a:srgbClr val="0070C0"/>
              </a:solidFill>
            </a:endParaRPr>
          </a:p>
          <a:p>
            <a:r>
              <a:rPr lang="it-IT" sz="7400" b="1" dirty="0">
                <a:solidFill>
                  <a:srgbClr val="0070C0"/>
                </a:solidFill>
              </a:rPr>
              <a:t>LINGUISTICHE E COMUNICATIVE :</a:t>
            </a:r>
            <a:r>
              <a:rPr lang="it-IT" sz="7400" dirty="0"/>
              <a:t>Laboratorio linguistico e laboratorio di scrittura creativa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sz="7400" b="1" dirty="0">
                <a:solidFill>
                  <a:srgbClr val="002060"/>
                </a:solidFill>
              </a:rPr>
              <a:t>GIURIDICHE ED ECONOMICHE</a:t>
            </a:r>
            <a:r>
              <a:rPr lang="it-IT" sz="7400" dirty="0"/>
              <a:t>: Impresa formativa simulata: apprendimento cooperativo e metodo laboratoriale </a:t>
            </a:r>
          </a:p>
          <a:p>
            <a:pPr marL="0" indent="0">
              <a:buNone/>
            </a:pPr>
            <a:endParaRPr lang="it-IT" dirty="0"/>
          </a:p>
          <a:p>
            <a:endParaRPr lang="it-IT" b="1" dirty="0">
              <a:solidFill>
                <a:srgbClr val="FF0000"/>
              </a:solidFill>
            </a:endParaRP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sz="7400" b="1" dirty="0">
                <a:solidFill>
                  <a:srgbClr val="FF0000"/>
                </a:solidFill>
              </a:rPr>
              <a:t>DIGITALI E TECNOLOGICHE:</a:t>
            </a:r>
            <a:r>
              <a:rPr lang="it-IT" sz="7400" dirty="0"/>
              <a:t> Laboratori di informatica, studio di dati, open data, big data</a:t>
            </a:r>
          </a:p>
          <a:p>
            <a:endParaRPr lang="it-IT" dirty="0"/>
          </a:p>
          <a:p>
            <a:endParaRPr lang="it-IT" sz="8000" b="1" dirty="0">
              <a:solidFill>
                <a:srgbClr val="EC14B3"/>
              </a:solidFill>
            </a:endParaRPr>
          </a:p>
          <a:p>
            <a:r>
              <a:rPr lang="it-IT" sz="8000" b="1" dirty="0">
                <a:solidFill>
                  <a:srgbClr val="EC14B3"/>
                </a:solidFill>
              </a:rPr>
              <a:t>STORICO –SOCIALI : </a:t>
            </a:r>
            <a:r>
              <a:rPr lang="it-IT" sz="8000" dirty="0"/>
              <a:t>Arte,</a:t>
            </a:r>
            <a:r>
              <a:rPr lang="it-IT" sz="8000" dirty="0">
                <a:solidFill>
                  <a:srgbClr val="EC14B3"/>
                </a:solidFill>
              </a:rPr>
              <a:t> </a:t>
            </a:r>
            <a:r>
              <a:rPr lang="it-IT" sz="8000" dirty="0"/>
              <a:t>sostenibilità ambientale, competenze di cittadinanza     </a:t>
            </a:r>
          </a:p>
          <a:p>
            <a:endParaRPr lang="it-IT" sz="8000" dirty="0"/>
          </a:p>
          <a:p>
            <a:r>
              <a:rPr lang="it-IT" sz="8000" b="1" dirty="0">
                <a:solidFill>
                  <a:srgbClr val="7030A0"/>
                </a:solidFill>
              </a:rPr>
              <a:t>SCIENTIFICO-MATEMATICHE-TECNOLOGICHE</a:t>
            </a:r>
            <a:r>
              <a:rPr lang="it-IT" sz="8000" dirty="0"/>
              <a:t>  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          E    SPE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4A5D028-7331-461F-BBEA-7124430ADE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048" y="3447891"/>
            <a:ext cx="1117517" cy="89659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E33F00C3-C1C7-44FC-B8C4-AC048A10EC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413" y="1852312"/>
            <a:ext cx="819152" cy="59202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2712C13D-8AA2-4780-BFC5-D34774705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03" y="983075"/>
            <a:ext cx="2123997" cy="572412"/>
          </a:xfrm>
          <a:prstGeom prst="rect">
            <a:avLst/>
          </a:prstGeom>
        </p:spPr>
      </p:pic>
      <p:pic>
        <p:nvPicPr>
          <p:cNvPr id="1026" name="Picture 2" descr="I ruoli in azienda: perché tanti problemi? Come a casa, così al lavoro.">
            <a:extLst>
              <a:ext uri="{FF2B5EF4-FFF2-40B4-BE49-F238E27FC236}">
                <a16:creationId xmlns:a16="http://schemas.microsoft.com/office/drawing/2014/main" xmlns="" id="{16399501-51F8-41CF-8703-21A20C678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93" y="2696351"/>
            <a:ext cx="1117517" cy="83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lternanza scuola-lavoro: tra polemiche e prospettive - Noi Siamo Futuro">
            <a:extLst>
              <a:ext uri="{FF2B5EF4-FFF2-40B4-BE49-F238E27FC236}">
                <a16:creationId xmlns:a16="http://schemas.microsoft.com/office/drawing/2014/main" xmlns="" id="{C2FAAF44-0FDD-4AEC-AFE9-209A83398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375" y="0"/>
            <a:ext cx="2123997" cy="127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64D0DDF1-AA8B-436C-80AA-11DA2C51C1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238" y="-32591"/>
            <a:ext cx="1354219" cy="101566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6DE1ADF3-5722-46E5-A334-F7F3671F94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498" y="-16759"/>
            <a:ext cx="1667775" cy="1250832"/>
          </a:xfrm>
          <a:prstGeom prst="rect">
            <a:avLst/>
          </a:prstGeom>
        </p:spPr>
      </p:pic>
      <p:pic>
        <p:nvPicPr>
          <p:cNvPr id="15" name="Picture 2" descr="La Matematica alle Scuole Medie e Superiori | Superprof">
            <a:extLst>
              <a:ext uri="{FF2B5EF4-FFF2-40B4-BE49-F238E27FC236}">
                <a16:creationId xmlns:a16="http://schemas.microsoft.com/office/drawing/2014/main" xmlns="" id="{58EF015D-A565-4229-B39A-3795CAA94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874925"/>
            <a:ext cx="2002221" cy="104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Evoluzione umana, trovato l' anello mancante?">
            <a:extLst>
              <a:ext uri="{FF2B5EF4-FFF2-40B4-BE49-F238E27FC236}">
                <a16:creationId xmlns:a16="http://schemas.microsoft.com/office/drawing/2014/main" xmlns="" id="{6EAEE378-3C40-45A9-9886-E9B7DF2CF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921" y="5088176"/>
            <a:ext cx="2286000" cy="133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88710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5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75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BE3971D-E4C3-4A65-9D99-86770A960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74" y="296411"/>
            <a:ext cx="11747926" cy="125123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b="1" dirty="0"/>
              <a:t>AMPLIAMENTO OFFERTA FORMATIVA</a:t>
            </a:r>
            <a:br>
              <a:rPr lang="it-IT" b="1" dirty="0"/>
            </a:br>
            <a:r>
              <a:rPr lang="it-IT" b="1" dirty="0"/>
              <a:t>(anche in modalità a distanza)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0138C3B-4891-4182-A6B2-68B43A795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30" y="1829426"/>
            <a:ext cx="11747926" cy="5067921"/>
          </a:xfrm>
          <a:solidFill>
            <a:srgbClr val="00B050"/>
          </a:solidFill>
        </p:spPr>
        <p:txBody>
          <a:bodyPr>
            <a:normAutofit fontScale="70000" lnSpcReduction="20000"/>
          </a:bodyPr>
          <a:lstStyle/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  </a:t>
            </a:r>
          </a:p>
          <a:p>
            <a:pPr marL="0" indent="0">
              <a:buNone/>
            </a:pPr>
            <a:r>
              <a:rPr lang="it-IT" dirty="0"/>
              <a:t>           			● </a:t>
            </a:r>
            <a:r>
              <a:rPr lang="it-IT" b="1" dirty="0"/>
              <a:t>CORSI DI           </a:t>
            </a:r>
            <a:r>
              <a:rPr lang="it-IT" b="1" dirty="0">
                <a:solidFill>
                  <a:srgbClr val="FF0000"/>
                </a:solidFill>
              </a:rPr>
              <a:t>CINESE</a:t>
            </a:r>
            <a:r>
              <a:rPr lang="it-IT" b="1" dirty="0"/>
              <a:t>                 </a:t>
            </a:r>
            <a:r>
              <a:rPr lang="it-IT" b="1" dirty="0">
                <a:solidFill>
                  <a:srgbClr val="0070C0"/>
                </a:solidFill>
              </a:rPr>
              <a:t>RU</a:t>
            </a:r>
            <a:r>
              <a:rPr lang="it-IT" b="1" dirty="0">
                <a:solidFill>
                  <a:srgbClr val="FF0000"/>
                </a:solidFill>
              </a:rPr>
              <a:t>SSO</a:t>
            </a:r>
            <a:r>
              <a:rPr lang="it-IT" b="1" dirty="0"/>
              <a:t>            </a:t>
            </a:r>
            <a:r>
              <a:rPr lang="it-IT" b="1" dirty="0">
                <a:solidFill>
                  <a:srgbClr val="FFC000"/>
                </a:solidFill>
              </a:rPr>
              <a:t>ARABO</a:t>
            </a:r>
          </a:p>
          <a:p>
            <a:endParaRPr lang="it-IT" b="1" dirty="0"/>
          </a:p>
          <a:p>
            <a:r>
              <a:rPr lang="it-IT" dirty="0"/>
              <a:t> </a:t>
            </a:r>
            <a:r>
              <a:rPr lang="it-IT" sz="3100" b="1" dirty="0"/>
              <a:t>CERTIFICAZIONI LINGUISTICHE  IN INGLESE, FRANCESE , SPA</a:t>
            </a:r>
            <a:r>
              <a:rPr lang="it-IT" b="1" dirty="0"/>
              <a:t>GNOLO     </a:t>
            </a:r>
          </a:p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    </a:t>
            </a:r>
          </a:p>
          <a:p>
            <a:r>
              <a:rPr lang="it-IT" b="1" dirty="0"/>
              <a:t>PROGETTI ALTERNANZA SCUOLA LAVORO: </a:t>
            </a:r>
            <a:r>
              <a:rPr lang="it-IT" dirty="0"/>
              <a:t>: STAGE ANCHE ALL’ ESTERO, TIROCINI  Attività di  accoglienza e reception, cultura dell’imprenditorialità e delle startup, PROGETTI PON 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/>
              <a:t>                                                                                 patentino</a:t>
            </a:r>
          </a:p>
          <a:p>
            <a:pPr marL="0" indent="0">
              <a:buNone/>
            </a:pPr>
            <a:r>
              <a:rPr lang="it-IT" dirty="0"/>
              <a:t>                                                                                robotica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C884B45-EB31-4433-A6D2-9977F825B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58" y="2273913"/>
            <a:ext cx="1346441" cy="105104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A48FD098-F1FA-4F2E-87F4-844198C03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11" y="2011611"/>
            <a:ext cx="1359026" cy="96200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895F1F4D-8872-45CD-B2FF-BEE73C38CD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165" y="1996874"/>
            <a:ext cx="1352957" cy="99148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FCA68533-A086-45BB-98FF-0745050048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648" y="1979556"/>
            <a:ext cx="1408687" cy="105515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CAA2B52B-986A-4946-A301-F37E62680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58" y="5858525"/>
            <a:ext cx="2720021" cy="91370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9142BCE9-E9B9-42B2-8B7B-FEA295CED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52" y="5715960"/>
            <a:ext cx="1631610" cy="91370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E812F1A2-C25E-4EC5-91CF-406FA44F1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148" y="5650798"/>
            <a:ext cx="1615726" cy="924827"/>
          </a:xfrm>
          <a:prstGeom prst="rect">
            <a:avLst/>
          </a:prstGeom>
        </p:spPr>
      </p:pic>
      <p:pic>
        <p:nvPicPr>
          <p:cNvPr id="4098" name="Picture 2" descr="Gigante molletta di Claes Oldenburg | | WahooArt.com">
            <a:extLst>
              <a:ext uri="{FF2B5EF4-FFF2-40B4-BE49-F238E27FC236}">
                <a16:creationId xmlns:a16="http://schemas.microsoft.com/office/drawing/2014/main" xmlns="" id="{0180CA7F-5971-484F-A272-4BC206658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74" y="307792"/>
            <a:ext cx="1969525" cy="13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233221DB-3569-4BD9-9F17-3643C92717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6644" y="482726"/>
            <a:ext cx="2065356" cy="694105"/>
          </a:xfrm>
          <a:prstGeom prst="rect">
            <a:avLst/>
          </a:prstGeom>
        </p:spPr>
      </p:pic>
      <p:pic>
        <p:nvPicPr>
          <p:cNvPr id="2060" name="Picture 12" descr="Le certificazioni DELF e DALF - IL FRANCESE COL SORRISO">
            <a:extLst>
              <a:ext uri="{FF2B5EF4-FFF2-40B4-BE49-F238E27FC236}">
                <a16:creationId xmlns:a16="http://schemas.microsoft.com/office/drawing/2014/main" xmlns="" id="{FAE90810-8111-4CF5-8F45-E4EA731F6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157763"/>
            <a:ext cx="1786760" cy="91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Esami Cambridge- English Language Centre Udine">
            <a:extLst>
              <a:ext uri="{FF2B5EF4-FFF2-40B4-BE49-F238E27FC236}">
                <a16:creationId xmlns:a16="http://schemas.microsoft.com/office/drawing/2014/main" xmlns="" id="{F9A5461C-AD02-4D87-8421-B1A2D7185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323" y="4121536"/>
            <a:ext cx="1481927" cy="98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Esami DELE – Centro de Lengua Española | Firenze">
            <a:extLst>
              <a:ext uri="{FF2B5EF4-FFF2-40B4-BE49-F238E27FC236}">
                <a16:creationId xmlns:a16="http://schemas.microsoft.com/office/drawing/2014/main" xmlns="" id="{E8B9091E-2CB8-460E-A162-E37EBF144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71" y="3777301"/>
            <a:ext cx="1940133" cy="91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CDL diventa ICDL, la certificazione internazionale per l'alfabetismo  digitale | Hardware Upgrade">
            <a:extLst>
              <a:ext uri="{FF2B5EF4-FFF2-40B4-BE49-F238E27FC236}">
                <a16:creationId xmlns:a16="http://schemas.microsoft.com/office/drawing/2014/main" xmlns="" id="{307F7BBC-FA92-4D5A-9DC7-A544B075C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80" y="5858524"/>
            <a:ext cx="774070" cy="9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051689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930347" y="220744"/>
            <a:ext cx="8152050" cy="1493521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</a:rPr>
              <a:t>TIPO DI APPRENDIMENTO E METODOLOGIA PRESSO L’I.T.T. «L. BOTTARDI</a:t>
            </a:r>
            <a:r>
              <a:rPr lang="it-IT" dirty="0"/>
              <a:t>»</a:t>
            </a:r>
          </a:p>
        </p:txBody>
      </p:sp>
      <p:pic>
        <p:nvPicPr>
          <p:cNvPr id="2050" name="Picture 2" descr="C:\Users\Pc14\Desktop\ORIENTAMENTO\IMMAGINI\download (4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481" y="2196870"/>
            <a:ext cx="8963781" cy="383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92F3B90-039C-4069-9007-AFF3B205B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397" y="208329"/>
            <a:ext cx="1991360" cy="1493520"/>
          </a:xfrm>
          <a:prstGeom prst="rect">
            <a:avLst/>
          </a:prstGeom>
        </p:spPr>
      </p:pic>
      <p:pic>
        <p:nvPicPr>
          <p:cNvPr id="5124" name="Picture 4" descr="Cooperativo Illustrazioni, Vettoriali E Clipart Stock – (1,956  Illustrazioni Stock)">
            <a:extLst>
              <a:ext uri="{FF2B5EF4-FFF2-40B4-BE49-F238E27FC236}">
                <a16:creationId xmlns:a16="http://schemas.microsoft.com/office/drawing/2014/main" xmlns="" id="{86925943-302D-4248-BB69-FED240A24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423" y="2196870"/>
            <a:ext cx="3464432" cy="134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a classe capovolta">
            <a:extLst>
              <a:ext uri="{FF2B5EF4-FFF2-40B4-BE49-F238E27FC236}">
                <a16:creationId xmlns:a16="http://schemas.microsoft.com/office/drawing/2014/main" xmlns="" id="{8514885F-4259-48B5-8844-474C6C9A5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1" y="1947545"/>
            <a:ext cx="2467557" cy="184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rogetto Skap, Peer education 2015/2016: attività di prevenzione all'alcol  e alla cannabis / Lavori svolti / Studenti / Home - Aulo Ceccato">
            <a:extLst>
              <a:ext uri="{FF2B5EF4-FFF2-40B4-BE49-F238E27FC236}">
                <a16:creationId xmlns:a16="http://schemas.microsoft.com/office/drawing/2014/main" xmlns="" id="{82689402-6E04-486A-A2BC-93A91B640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4" y="5864981"/>
            <a:ext cx="1934955" cy="86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portello Aiuto Psicologico - Istituto di Istruzione Secondaria Superiore">
            <a:extLst>
              <a:ext uri="{FF2B5EF4-FFF2-40B4-BE49-F238E27FC236}">
                <a16:creationId xmlns:a16="http://schemas.microsoft.com/office/drawing/2014/main" xmlns="" id="{83886FC5-711F-4830-8A6C-E48663BF6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120" y="5560266"/>
            <a:ext cx="1706880" cy="116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FB357B0D-D537-492F-ABC9-6B1EBBEF7D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43" y="225551"/>
            <a:ext cx="1681636" cy="1476297"/>
          </a:xfrm>
          <a:prstGeom prst="rect">
            <a:avLst/>
          </a:prstGeom>
        </p:spPr>
      </p:pic>
      <p:pic>
        <p:nvPicPr>
          <p:cNvPr id="2052" name="Picture 4" descr="Office 365">
            <a:extLst>
              <a:ext uri="{FF2B5EF4-FFF2-40B4-BE49-F238E27FC236}">
                <a16:creationId xmlns:a16="http://schemas.microsoft.com/office/drawing/2014/main" xmlns="" id="{F329F2E4-A038-4AD1-904F-E00B5DC7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88" y="5919603"/>
            <a:ext cx="1706881" cy="95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C8D155D-C603-4336-84D7-4F73A4F1AFD3}"/>
              </a:ext>
            </a:extLst>
          </p:cNvPr>
          <p:cNvSpPr txBox="1"/>
          <p:nvPr/>
        </p:nvSpPr>
        <p:spPr>
          <a:xfrm>
            <a:off x="5654329" y="6317923"/>
            <a:ext cx="2991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FREE PER TUTTI GLI STUDENTI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37508"/>
      </p:ext>
    </p:extLst>
  </p:cSld>
  <p:clrMapOvr>
    <a:masterClrMapping/>
  </p:clrMapOvr>
  <p:transition spd="med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</TotalTime>
  <Words>410</Words>
  <Application>Microsoft Office PowerPoint</Application>
  <PresentationFormat>Widescreen</PresentationFormat>
  <Paragraphs>112</Paragraphs>
  <Slides>18</Slides>
  <Notes>14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Tema di Office</vt:lpstr>
      <vt:lpstr> ISTITUTO TECNICO per il TURISMO</vt:lpstr>
      <vt:lpstr>COLLEGAMENTI E TRASPORTI</vt:lpstr>
      <vt:lpstr>INDIRIZZI </vt:lpstr>
      <vt:lpstr>Presentazione standard di PowerPoint</vt:lpstr>
      <vt:lpstr>Presentazione standard di PowerPoint</vt:lpstr>
      <vt:lpstr>DUE POLMONI NELLO STESSO CORPO</vt:lpstr>
      <vt:lpstr>   OFFERTA FORMATIVA PER LO SVILUPPO COMPETENZE  </vt:lpstr>
      <vt:lpstr>AMPLIAMENTO OFFERTA FORMATIVA (anche in modalità a distanza)</vt:lpstr>
      <vt:lpstr>TIPO DI APPRENDIMENTO E METODOLOGIA PRESSO L’I.T.T. «L. BOTTARDI»</vt:lpstr>
      <vt:lpstr>Presentazione standard di PowerPoint</vt:lpstr>
      <vt:lpstr>Presentazione standard di PowerPoint</vt:lpstr>
      <vt:lpstr>CHI SI DIPLOMA PRESSO L’I.T.T.»L.BOTTARDI»</vt:lpstr>
      <vt:lpstr>PERCORSI UNIVERSITARI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STITUTO TECNICO</dc:title>
  <dc:creator>MARCELLA FARACI</dc:creator>
  <cp:lastModifiedBy>X</cp:lastModifiedBy>
  <cp:revision>267</cp:revision>
  <cp:lastPrinted>2020-12-02T07:07:06Z</cp:lastPrinted>
  <dcterms:created xsi:type="dcterms:W3CDTF">2020-11-25T15:03:56Z</dcterms:created>
  <dcterms:modified xsi:type="dcterms:W3CDTF">2021-01-07T10:08:58Z</dcterms:modified>
</cp:coreProperties>
</file>